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2" r:id="rId5"/>
    <p:sldId id="320" r:id="rId6"/>
    <p:sldId id="327" r:id="rId7"/>
    <p:sldId id="318" r:id="rId8"/>
    <p:sldId id="301" r:id="rId9"/>
    <p:sldId id="317" r:id="rId10"/>
    <p:sldId id="313" r:id="rId11"/>
    <p:sldId id="405" r:id="rId12"/>
    <p:sldId id="406" r:id="rId13"/>
    <p:sldId id="412" r:id="rId14"/>
    <p:sldId id="276" r:id="rId15"/>
    <p:sldId id="278" r:id="rId16"/>
    <p:sldId id="279" r:id="rId17"/>
    <p:sldId id="280" r:id="rId18"/>
    <p:sldId id="310" r:id="rId19"/>
    <p:sldId id="284" r:id="rId20"/>
    <p:sldId id="285" r:id="rId21"/>
    <p:sldId id="312" r:id="rId22"/>
    <p:sldId id="311" r:id="rId23"/>
    <p:sldId id="373" r:id="rId24"/>
    <p:sldId id="374" r:id="rId25"/>
    <p:sldId id="316" r:id="rId26"/>
    <p:sldId id="328" r:id="rId27"/>
    <p:sldId id="329" r:id="rId28"/>
    <p:sldId id="334" r:id="rId29"/>
    <p:sldId id="330" r:id="rId30"/>
    <p:sldId id="287" r:id="rId31"/>
    <p:sldId id="336" r:id="rId32"/>
    <p:sldId id="331" r:id="rId33"/>
    <p:sldId id="333" r:id="rId34"/>
    <p:sldId id="338" r:id="rId35"/>
    <p:sldId id="335" r:id="rId36"/>
    <p:sldId id="332" r:id="rId37"/>
    <p:sldId id="340" r:id="rId38"/>
    <p:sldId id="337" r:id="rId39"/>
    <p:sldId id="341" r:id="rId40"/>
    <p:sldId id="344" r:id="rId41"/>
    <p:sldId id="314" r:id="rId42"/>
    <p:sldId id="315" r:id="rId43"/>
    <p:sldId id="415" r:id="rId44"/>
    <p:sldId id="413" r:id="rId45"/>
    <p:sldId id="417" r:id="rId46"/>
    <p:sldId id="419" r:id="rId47"/>
    <p:sldId id="431" r:id="rId48"/>
    <p:sldId id="420" r:id="rId49"/>
    <p:sldId id="427" r:id="rId50"/>
    <p:sldId id="428" r:id="rId51"/>
    <p:sldId id="424" r:id="rId52"/>
    <p:sldId id="430" r:id="rId53"/>
    <p:sldId id="416" r:id="rId54"/>
    <p:sldId id="425" r:id="rId55"/>
    <p:sldId id="426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58" r:id="rId73"/>
    <p:sldId id="408" r:id="rId74"/>
    <p:sldId id="360" r:id="rId75"/>
    <p:sldId id="361" r:id="rId76"/>
    <p:sldId id="362" r:id="rId77"/>
    <p:sldId id="363" r:id="rId78"/>
    <p:sldId id="377" r:id="rId79"/>
    <p:sldId id="409" r:id="rId80"/>
    <p:sldId id="378" r:id="rId81"/>
    <p:sldId id="367" r:id="rId82"/>
    <p:sldId id="410" r:id="rId83"/>
    <p:sldId id="371" r:id="rId84"/>
    <p:sldId id="372" r:id="rId85"/>
    <p:sldId id="411" r:id="rId86"/>
    <p:sldId id="407" r:id="rId87"/>
    <p:sldId id="414" r:id="rId88"/>
    <p:sldId id="418" r:id="rId89"/>
    <p:sldId id="422" r:id="rId90"/>
    <p:sldId id="305" r:id="rId9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>
      <p:cViewPr>
        <p:scale>
          <a:sx n="48" d="100"/>
          <a:sy n="48" d="100"/>
        </p:scale>
        <p:origin x="1192" y="-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04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97755" y="406400"/>
            <a:ext cx="3209290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3620" y="3022600"/>
            <a:ext cx="10957560" cy="4893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kweeket.github.io/demos/floa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weeket.github.io/dev-101/demos/float-bio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fontawesome.io/icons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fontawesome.io/icons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pring.com/" TargetMode="External"/><Relationship Id="rId2" Type="http://schemas.openxmlformats.org/officeDocument/2006/relationships/hyperlink" Target="https://www.fontsquirrel.co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evil-bikes.com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0922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0668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37392" y="6620718"/>
            <a:ext cx="3980815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Introduction to HTML &amp; CSS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100" y="0"/>
                </a:lnTo>
                <a:lnTo>
                  <a:pt x="321310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23690" y="8215481"/>
            <a:ext cx="4808220" cy="1034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marR="537210" algn="ctr">
              <a:lnSpc>
                <a:spcPct val="155800"/>
              </a:lnSpc>
            </a:pPr>
            <a:r>
              <a:rPr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Instructor: </a:t>
            </a:r>
            <a:r>
              <a:rPr lang="en-US"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Beck Johnson</a:t>
            </a:r>
          </a:p>
          <a:p>
            <a:pPr marL="546100" marR="537210" algn="ctr">
              <a:lnSpc>
                <a:spcPct val="155800"/>
              </a:lnSpc>
            </a:pPr>
            <a:r>
              <a:rPr sz="2300" spc="-3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4</a:t>
            </a:r>
            <a:endParaRPr sz="23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{} </a:t>
            </a:r>
            <a:r>
              <a:rPr lang="en-US" dirty="0"/>
              <a:t>classes and ids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397000" y="2362200"/>
            <a:ext cx="10287000" cy="598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757555">
              <a:lnSpc>
                <a:spcPct val="100899"/>
              </a:lnSpc>
            </a:pPr>
            <a:r>
              <a:rPr lang="en-US" sz="38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add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8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lang="en-US" sz="3800" b="1" spc="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</a:t>
            </a:r>
            <a:r>
              <a:rPr lang="en-US" sz="3800" spc="-1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HTML</a:t>
            </a:r>
            <a:r>
              <a:rPr lang="en-US" sz="38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 to identify it for styling.</a:t>
            </a:r>
          </a:p>
          <a:p>
            <a:pPr marL="12700" marR="757555">
              <a:lnSpc>
                <a:spcPct val="100899"/>
              </a:lnSpc>
            </a:pPr>
            <a:endParaRPr lang="en-US" sz="3800" dirty="0">
              <a:latin typeface="Georgia" panose="02040502050405020303" pitchFamily="18" charset="0"/>
              <a:cs typeface="Lora"/>
            </a:endParaRPr>
          </a:p>
          <a:p>
            <a:pPr marL="584200" marR="54229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9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decide 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2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lang="en-US" sz="32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– be descriptive!</a:t>
            </a: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="important"&gt;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Big text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anyLettersOrNumbersOr_Or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-"&gt;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Still totally valid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43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{} </a:t>
            </a:r>
            <a:r>
              <a:rPr lang="en-US" dirty="0"/>
              <a:t>classes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549400" y="2438400"/>
            <a:ext cx="10287000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Multiple 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can have the same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muscles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"&gt;</a:t>
            </a:r>
            <a:r>
              <a:rPr lang="en-US" sz="3200" dirty="0">
                <a:solidFill>
                  <a:srgbClr val="5F5F5F"/>
                </a:solidFill>
                <a:latin typeface="Consolas"/>
                <a:cs typeface="Consolas"/>
              </a:rPr>
              <a:t>Schwarzenegger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muscles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"&gt;</a:t>
            </a:r>
            <a:r>
              <a:rPr lang="en-US" sz="3200" dirty="0">
                <a:solidFill>
                  <a:srgbClr val="5F5F5F"/>
                </a:solidFill>
                <a:latin typeface="Consolas"/>
                <a:cs typeface="Consolas"/>
              </a:rPr>
              <a:t>The Rock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CSS, target a class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lang="en-US" sz="32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period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.muscles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flex; }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1408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{} </a:t>
            </a:r>
            <a:r>
              <a:rPr lang="en-US" dirty="0"/>
              <a:t>ids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701800" y="2514600"/>
            <a:ext cx="96774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spcBef>
                <a:spcPts val="1395"/>
              </a:spcBef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Only </a:t>
            </a: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one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element per page can use the same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</a:p>
          <a:p>
            <a:pPr marL="12700" marR="5080" lvl="0">
              <a:spcBef>
                <a:spcPts val="1395"/>
              </a:spcBef>
            </a:pPr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tower-of-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pisa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"&gt;</a:t>
            </a:r>
            <a:r>
              <a:rPr lang="en-US" sz="3200" spc="50" dirty="0">
                <a:solidFill>
                  <a:srgbClr val="5F5F5F"/>
                </a:solidFill>
                <a:latin typeface="Consolas" panose="020B0609020204030204" pitchFamily="49" charset="0"/>
              </a:rPr>
              <a:t>There can be only one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5080" lvl="0">
              <a:spcBef>
                <a:spcPts val="1395"/>
              </a:spcBef>
            </a:pPr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CSS, target an id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lang="en-US" sz="32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hash</a:t>
            </a:r>
          </a:p>
          <a:p>
            <a:pPr marL="12700">
              <a:lnSpc>
                <a:spcPct val="100000"/>
              </a:lnSpc>
            </a:pPr>
            <a:endParaRPr lang="en-US" sz="24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#tower-of-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pisa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italic; }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 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 an element lets you link to it directly using a link </a:t>
            </a:r>
            <a:r>
              <a:rPr lang="en-US" sz="32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starting with a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#</a:t>
            </a:r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29026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{} </a:t>
            </a:r>
            <a:r>
              <a:rPr lang="en-US" dirty="0"/>
              <a:t>class vs id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751CC-BAA8-4511-89FF-1E50ED2C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6" y="2209800"/>
            <a:ext cx="11456048" cy="640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7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dirty="0"/>
              <a:t>QUESTIONS?</a:t>
            </a:r>
            <a:endParaRPr sz="7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200" y="5791200"/>
            <a:ext cx="4145204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49034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WEB	LA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Y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OUTS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10100" y="2755900"/>
            <a:ext cx="3073400" cy="276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WEB</a:t>
            </a:r>
            <a:r>
              <a:rPr spc="-70" dirty="0"/>
              <a:t> </a:t>
            </a:r>
            <a:r>
              <a:rPr spc="-15" dirty="0"/>
              <a:t>lAYOUTS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377287"/>
            <a:ext cx="9918700" cy="3118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16280"/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CSS, </a:t>
            </a:r>
            <a:r>
              <a:rPr sz="31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we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a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variety of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properties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arrange elements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 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screen </a:t>
            </a:r>
            <a:r>
              <a:rPr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adjusting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8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page.</a:t>
            </a:r>
            <a:endParaRPr lang="en-US" sz="31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716280"/>
            <a:endParaRPr sz="3100" dirty="0"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1980"/>
              </a:spcBef>
            </a:pPr>
            <a:r>
              <a:rPr sz="31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Basically, </a:t>
            </a:r>
            <a:r>
              <a:rPr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put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</a:t>
            </a:r>
            <a:r>
              <a:rPr sz="31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anywhere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…which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be both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good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bad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thing!</a:t>
            </a:r>
            <a:endParaRPr lang="en-US"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7065E8D-24AA-4D0F-A95B-138E38AA0BA4}"/>
              </a:ext>
            </a:extLst>
          </p:cNvPr>
          <p:cNvSpPr/>
          <p:nvPr/>
        </p:nvSpPr>
        <p:spPr>
          <a:xfrm>
            <a:off x="44450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3 web </a:t>
            </a:r>
            <a:r>
              <a:rPr spc="-55" dirty="0"/>
              <a:t>layout</a:t>
            </a:r>
            <a:r>
              <a:rPr spc="-90" dirty="0"/>
              <a:t> </a:t>
            </a:r>
            <a:r>
              <a:rPr dirty="0"/>
              <a:t>properties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78000" y="2667000"/>
            <a:ext cx="9004299" cy="459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sz="3200" dirty="0">
                <a:solidFill>
                  <a:srgbClr val="FF0000"/>
                </a:solidFill>
                <a:latin typeface="Consolas"/>
                <a:cs typeface="Consolas"/>
              </a:rPr>
              <a:t>display:</a:t>
            </a:r>
            <a:r>
              <a:rPr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dictat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es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how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behave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within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 model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float:</a:t>
            </a:r>
            <a:r>
              <a:rPr lang="en-US" sz="32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moves elements around within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</a:t>
            </a: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spcBef>
                <a:spcPts val="14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position:</a:t>
            </a:r>
            <a:r>
              <a:rPr lang="en-US" sz="32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takes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</a:t>
            </a:r>
            <a:r>
              <a:rPr lang="en-US" sz="32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entirely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out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</a:t>
            </a:r>
            <a:r>
              <a:rPr lang="en-US" sz="3200" spc="-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buFont typeface="Arial" panose="020B0604020202020204" pitchFamily="34" charset="0"/>
              <a:buChar char="•"/>
            </a:pPr>
            <a:endParaRPr sz="3100" dirty="0">
              <a:latin typeface="Lora"/>
              <a:cs typeface="Lor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DFAC396-ED25-4355-825E-A0C5E54032D5}"/>
              </a:ext>
            </a:extLst>
          </p:cNvPr>
          <p:cNvSpPr/>
          <p:nvPr/>
        </p:nvSpPr>
        <p:spPr>
          <a:xfrm>
            <a:off x="32639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Display </a:t>
            </a:r>
            <a:r>
              <a:rPr dirty="0"/>
              <a:t>propert</a:t>
            </a:r>
            <a:r>
              <a:rPr lang="en-US" dirty="0"/>
              <a:t>y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778000" y="2667000"/>
            <a:ext cx="9004299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tells the browser what type of box model to use: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inline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inline-block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block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flex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changes how padding, margin, height and width affect an element.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also can 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spc="-10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 none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hide an element entirely.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2B3BA94-BC1E-407C-BEA1-D776451075AF}"/>
              </a:ext>
            </a:extLst>
          </p:cNvPr>
          <p:cNvSpPr/>
          <p:nvPr/>
        </p:nvSpPr>
        <p:spPr>
          <a:xfrm>
            <a:off x="3911600" y="589914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08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10957560" cy="704039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Up to now, elements have displayed sequentially, in the order that you placed them in your HTML.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property </a:t>
            </a:r>
            <a:r>
              <a:rPr lang="en-US" sz="3200" spc="-5" dirty="0">
                <a:latin typeface="Georgia" panose="02040502050405020303" pitchFamily="18" charset="0"/>
              </a:rPr>
              <a:t>takes an element out of the normal flow and “floats” it to the left or right side of its container.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</a:rPr>
              <a:t>This allows other content</a:t>
            </a: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	to flow around it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28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left; }</a:t>
            </a: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5715000"/>
            <a:ext cx="4981575" cy="321945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A2CFC0B6-4197-4187-A80A-58823D1F21E6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9812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6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6"/>
                </a:lnTo>
                <a:lnTo>
                  <a:pt x="0" y="2623806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33500" y="3347796"/>
            <a:ext cx="10350500" cy="3716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Review</a:t>
            </a:r>
            <a:r>
              <a:rPr lang="en-US"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borders</a:t>
            </a: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inline/block, and class/id</a:t>
            </a:r>
          </a:p>
          <a:p>
            <a:pPr marL="469900" marR="508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Layout – floats and flex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Using web fonts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Responsive design</a:t>
            </a:r>
          </a:p>
          <a:p>
            <a:pPr>
              <a:lnSpc>
                <a:spcPct val="150000"/>
              </a:lnSpc>
            </a:pPr>
            <a:endParaRPr lang="en-US" sz="33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54600" y="637519"/>
            <a:ext cx="3674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SESSION</a:t>
            </a:r>
            <a:r>
              <a:rPr spc="-7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4140200" y="618185"/>
            <a:ext cx="736600" cy="74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3740543"/>
            <a:ext cx="6559310" cy="45148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0800" y="2743200"/>
            <a:ext cx="5346700" cy="549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three values for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are: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right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none</a:t>
            </a:r>
          </a:p>
          <a:p>
            <a:pPr marL="12700" marR="5080"/>
            <a:endParaRPr lang="en-US" sz="3100" b="1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r>
              <a:rPr lang="en-US" sz="3100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elements are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: none</a:t>
            </a: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3CC6E45-A1CE-4D5E-A2B9-7E4E2CC414D6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4300" y="2110917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44800" y="2758530"/>
            <a:ext cx="8102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right; 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25" y="4042263"/>
            <a:ext cx="7296150" cy="421957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EFDB1C7-7477-4AF9-B3D1-4C0FFCCEC761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718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4300" y="2110917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21000" y="2758530"/>
            <a:ext cx="779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left; 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919122"/>
            <a:ext cx="7267575" cy="432435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317CC6D9-E7D2-4B3C-A317-FEB3A21A8109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896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8908F21C-D035-4332-901E-4C1953EE6F50}"/>
              </a:ext>
            </a:extLst>
          </p:cNvPr>
          <p:cNvSpPr/>
          <p:nvPr/>
        </p:nvSpPr>
        <p:spPr>
          <a:xfrm>
            <a:off x="0" y="-56516"/>
            <a:ext cx="13004800" cy="1732916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05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Flows before rows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05310" y="2590800"/>
            <a:ext cx="10394179" cy="624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Where you place your floated element in your HTML can cause different results.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 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demo here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.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="container"&gt;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="rootbeer-float.png"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 style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float:right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" /&gt;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400" dirty="0">
                <a:solidFill>
                  <a:srgbClr val="333333"/>
                </a:solidFill>
                <a:latin typeface="Consolas"/>
                <a:cs typeface="Consolas"/>
              </a:rPr>
              <a:t>This is some text contained…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4191000"/>
            <a:ext cx="6027973" cy="308133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171BD59-8C5E-4C28-9311-404956002EA0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68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EC96B954-A39B-47EB-BE62-6EDB5AA4DFA8}"/>
              </a:ext>
            </a:extLst>
          </p:cNvPr>
          <p:cNvSpPr/>
          <p:nvPr/>
        </p:nvSpPr>
        <p:spPr>
          <a:xfrm>
            <a:off x="0" y="-56516"/>
            <a:ext cx="13004800" cy="1732916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85" y="4953000"/>
            <a:ext cx="6172200" cy="40918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05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Flows before rows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05310" y="2590800"/>
            <a:ext cx="10683489" cy="65556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happens if we move the image below the paragraph?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="container"&gt;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400" dirty="0">
                <a:solidFill>
                  <a:srgbClr val="333333"/>
                </a:solidFill>
                <a:latin typeface="Consolas"/>
                <a:cs typeface="Consolas"/>
              </a:rPr>
              <a:t>This is some text contained…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="rootbeer-float.png"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 style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="float: right" /&gt;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general rule is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float first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.</a:t>
            </a:r>
            <a:endParaRPr lang="en-US" sz="2800" b="1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Place floated elements before</a:t>
            </a:r>
          </a:p>
          <a:p>
            <a:pPr marL="1270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    any non-floated elements the </a:t>
            </a:r>
          </a:p>
          <a:p>
            <a:pPr marL="1270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    float interacts with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9641BFB-A7F2-4C5A-B1F8-502037590E42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832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4300" y="2110917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6600" y="2743200"/>
            <a:ext cx="8305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 can be used to float text around images, but it also can be used to create entire page layouts.</a:t>
            </a:r>
          </a:p>
          <a:p>
            <a:pPr marL="373380" marR="508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4591826"/>
            <a:ext cx="5791200" cy="3840351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508A343-147A-406B-AB52-4E56C9F21AC5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3606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4219" y="-37214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0581" y="369186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0081" y="2073703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4130" y="2475095"/>
            <a:ext cx="91451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 example, this layout was built using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. </a:t>
            </a: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35" y="3937712"/>
            <a:ext cx="10670001" cy="298245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5FDD67F7-7AF2-41AF-985F-B74CADDFEFE6}"/>
              </a:ext>
            </a:extLst>
          </p:cNvPr>
          <p:cNvSpPr/>
          <p:nvPr/>
        </p:nvSpPr>
        <p:spPr>
          <a:xfrm>
            <a:off x="4559300" y="4572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B470E65-D47A-45CF-8D1E-8E843AB4274E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C37DC2C-9802-4E91-8F76-865F641C5E4F}"/>
              </a:ext>
            </a:extLst>
          </p:cNvPr>
          <p:cNvSpPr txBox="1">
            <a:spLocks/>
          </p:cNvSpPr>
          <p:nvPr/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CSS</a:t>
            </a:r>
            <a:r>
              <a:rPr lang="en-US" kern="0" spc="-85"/>
              <a:t> </a:t>
            </a:r>
            <a:r>
              <a:rPr lang="en-US" kern="0" spc="-35"/>
              <a:t>Floats</a:t>
            </a:r>
            <a:endParaRPr lang="en-US" kern="0" spc="-35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3D44591-5452-46D5-9FA2-2981911F01E1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32F90-6FD0-46ED-8C64-2A5D8C20F147}"/>
              </a:ext>
            </a:extLst>
          </p:cNvPr>
          <p:cNvSpPr/>
          <p:nvPr/>
        </p:nvSpPr>
        <p:spPr>
          <a:xfrm>
            <a:off x="2849620" y="7214519"/>
            <a:ext cx="6934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="avatar"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="beck.png" /&gt;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="bio"&gt;By Beck Johnson&lt;/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="bio"&gt;Beck Johnson is… 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293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4219" y="-37214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0581" y="369186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0081" y="2073703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6781" y="2721316"/>
            <a:ext cx="779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42" y="2533613"/>
            <a:ext cx="6200864" cy="18947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3709" y="4626621"/>
            <a:ext cx="5298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73380" marR="508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.avatar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left; 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4959" y="4626621"/>
            <a:ext cx="4904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73380" marR="508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.bio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right; 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3600" y="5954188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Let’s try that…</a:t>
            </a:r>
            <a:endParaRPr lang="en-US" sz="4000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FEA632D-48EB-4C7C-A4E9-9A098733622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ED106333-999D-4594-A8EB-E7E70335BC48}"/>
              </a:ext>
            </a:extLst>
          </p:cNvPr>
          <p:cNvSpPr txBox="1">
            <a:spLocks/>
          </p:cNvSpPr>
          <p:nvPr/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CSS</a:t>
            </a:r>
            <a:r>
              <a:rPr lang="en-US" kern="0" spc="-85"/>
              <a:t> </a:t>
            </a:r>
            <a:r>
              <a:rPr lang="en-US" kern="0" spc="-35"/>
              <a:t>Floats</a:t>
            </a:r>
            <a:endParaRPr lang="en-US" kern="0" spc="-35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1DBF14DF-C659-4A20-8A43-C63BD287F06D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62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4219" y="-37214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0581" y="369186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0081" y="2073703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6781" y="2721316"/>
            <a:ext cx="779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65470" y="5001452"/>
            <a:ext cx="941653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container thinks it has no content!</a:t>
            </a:r>
          </a:p>
          <a:p>
            <a:pPr lvl="0">
              <a:lnSpc>
                <a:spcPct val="150000"/>
              </a:lnSpc>
            </a:pPr>
            <a:endParaRPr lang="en-US" sz="24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 collapsed to the size of its padding (you can see the top and bottom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floated content is spilling out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38" y="2286000"/>
            <a:ext cx="10652395" cy="2594647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CD54337E-5828-44DA-A534-AC76B69726C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23294A78-D0B5-4C61-A930-BD20D10E6CFC}"/>
              </a:ext>
            </a:extLst>
          </p:cNvPr>
          <p:cNvSpPr txBox="1">
            <a:spLocks/>
          </p:cNvSpPr>
          <p:nvPr/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CSS</a:t>
            </a:r>
            <a:r>
              <a:rPr lang="en-US" kern="0" spc="-85"/>
              <a:t> </a:t>
            </a:r>
            <a:r>
              <a:rPr lang="en-US" kern="0" spc="-35"/>
              <a:t>Floats</a:t>
            </a:r>
            <a:endParaRPr lang="en-US" kern="0" spc="-35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184F24F-A9E5-4ECE-8E22-7C4854F1D22F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9B094683-C1B1-4133-B9DB-BD11558708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9025295"/>
                  </p:ext>
                </p:extLst>
              </p:nvPr>
            </p:nvGraphicFramePr>
            <p:xfrm>
              <a:off x="-5955087" y="4613355"/>
              <a:ext cx="3251200" cy="2438400"/>
            </p:xfrm>
            <a:graphic>
              <a:graphicData uri="http://schemas.microsoft.com/office/powerpoint/2016/slidezoom">
                <pslz:sldZm>
                  <pslz:sldZmObj sldId="334" cId="2103314934">
                    <pslz:zmPr id="{A26934E2-6AC4-4FE3-924C-F0EF4E9883B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1200" cy="2438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B094683-C1B1-4133-B9DB-BD1155870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55087" y="4613355"/>
                <a:ext cx="3251200" cy="2438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3314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4219" y="-37214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0581" y="369186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0081" y="2073703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6781" y="2721316"/>
            <a:ext cx="779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65471" y="5245344"/>
            <a:ext cx="86231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float an element, it is no longer in the normal document flow.</a:t>
            </a:r>
          </a:p>
          <a:p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elements in a container are floated, that means that the container is effectively “empty.”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224442"/>
            <a:ext cx="7472826" cy="2981887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772FD140-65F5-4678-9163-08E2BB7ED7E3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DDD81FB-3BB8-4924-95EC-697C8E43E3DA}"/>
              </a:ext>
            </a:extLst>
          </p:cNvPr>
          <p:cNvSpPr txBox="1">
            <a:spLocks/>
          </p:cNvSpPr>
          <p:nvPr/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CSS</a:t>
            </a:r>
            <a:r>
              <a:rPr lang="en-US" kern="0" spc="-85"/>
              <a:t> </a:t>
            </a:r>
            <a:r>
              <a:rPr lang="en-US" kern="0" spc="-35"/>
              <a:t>Floats</a:t>
            </a:r>
            <a:endParaRPr lang="en-US" kern="0" spc="-35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C7FD8D79-F5AA-4E45-8BA1-567575B07A99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626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How to fix floats?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20" t="1439" r="6947" b="5286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How to fix floats?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3276600"/>
            <a:ext cx="9479779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There are 2 ways to fix this:</a:t>
            </a:r>
          </a:p>
          <a:p>
            <a:pPr marL="1270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indent="-514350">
              <a:buFont typeface="+mj-lt"/>
              <a:buAutoNum type="arabicPeriod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the CSS rule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both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an element </a:t>
            </a:r>
            <a:r>
              <a:rPr lang="en-US" sz="32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after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the floated content</a:t>
            </a:r>
          </a:p>
          <a:p>
            <a:pPr marL="527050" indent="-514350">
              <a:buFont typeface="+mj-lt"/>
              <a:buAutoNum type="arabicPeriod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indent="-514350">
              <a:buFont typeface="+mj-lt"/>
              <a:buAutoNum type="arabicPeriod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a CSS rule using the property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the </a:t>
            </a:r>
            <a:r>
              <a:rPr lang="en-US" sz="32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</a:t>
            </a:r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0F54FB8-D6C6-4F5B-80D1-3E39ABB6EF97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347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2200" y="2479737"/>
            <a:ext cx="10896600" cy="3508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sister property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</a:p>
          <a:p>
            <a:pPr marL="12700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 doesn’t do much until there are floated elements on the page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 with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applied to it will force itself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below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the floated element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5410200"/>
            <a:ext cx="5638800" cy="3527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2764" y="5181600"/>
            <a:ext cx="529723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Everything after that will be back in the normal flow</a:t>
            </a: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“stretches” out the container and keeps it from collapsing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D5B89A4-FFF1-4A1A-8CEF-13BD69DD5AB9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11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5601" y="2362200"/>
            <a:ext cx="9829800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has similar values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</a:t>
            </a:r>
          </a:p>
          <a:p>
            <a:pPr marL="12700" marR="5080"/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none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– the element does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not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move down to clear past floating elements (this is the default value)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11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both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– the element is moved down to clear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both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right- and left-floated elements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82" y="4572000"/>
            <a:ext cx="5320749" cy="1374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54" y="7571638"/>
            <a:ext cx="4594841" cy="186110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1C0F4ED-6388-4D8F-A5E9-A39FD3778D7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738E1C2-CC11-4327-9C14-3954BDD9992B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CLEAR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E150AFB-C953-43C1-8FF9-FCEE4556A119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0988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5601" y="2362200"/>
            <a:ext cx="9372599" cy="34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Sometimes, you want to let some content after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 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continue floating, but not other content:</a:t>
            </a:r>
          </a:p>
          <a:p>
            <a:pPr marL="12700" marR="5080">
              <a:buClr>
                <a:srgbClr val="5F5F5F"/>
              </a:buClr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left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– only clear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left-floated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elements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right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– only clear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right-floated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elements</a:t>
            </a:r>
          </a:p>
          <a:p>
            <a:pPr marL="12700"/>
            <a:endParaRPr lang="en-US" sz="2800" spc="-15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334000"/>
            <a:ext cx="8051382" cy="327660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4455FF0B-35B8-4CF0-A7E8-B4AF7475214B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6D7272B-C64E-4725-9111-DDF5456F56B6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CLEAR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767E628-38E9-4D24-BF05-84065D4451FB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7405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05310" y="2590800"/>
            <a:ext cx="10394179" cy="6294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 to solve our problem, you could add this empty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after the bio container: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="clear: both"&gt;&lt;/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(We could apply the class to any type of element, but the benefit of using a div is that it has no style of its own.)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4114800"/>
            <a:ext cx="6994795" cy="170375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8BF049F5-6193-4621-ACDE-E4D0795BCC02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C83C53F-50C2-49E0-BAE8-ED2DF70F6388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CLEAR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1851CDC-6677-43D7-B8E6-EC512F475761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0015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2590800"/>
            <a:ext cx="9652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other way to force a container to expand around floated content is to apply a CSS rule with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the container that the floated content is inside.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valid value for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will cause floated content to stretch out the container 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Too complicated to explain, but it basically forces the container to re-assess the content inside it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6364F07-50D1-4B42-95FA-0CC575BC42CC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0833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2590800"/>
            <a:ext cx="9652000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a CSS property that governs how content looks when it breaks out of its container.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14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elements have</a:t>
            </a:r>
          </a:p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visible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which means all content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fully visible 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Even if that means 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overflowing its</a:t>
            </a:r>
            <a:b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</a:b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container!</a:t>
            </a: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74" y="4419600"/>
            <a:ext cx="5322602" cy="388434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D525E50F-EA99-4517-BCBE-0041181615A8}"/>
              </a:ext>
            </a:extLst>
          </p:cNvPr>
          <p:cNvSpPr/>
          <p:nvPr/>
        </p:nvSpPr>
        <p:spPr>
          <a:xfrm>
            <a:off x="37211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D0EA607-17E2-4CB1-AB5D-B9A4FBD894A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C5CC71A-7C96-4836-ADA8-E7D78CC6C448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overflow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8762BE6-FA59-453F-B6CB-6B76897E4316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81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20800" y="2362200"/>
            <a:ext cx="10325100" cy="2552759"/>
            <a:chOff x="1320800" y="2223016"/>
            <a:chExt cx="10325100" cy="2552759"/>
          </a:xfrm>
        </p:grpSpPr>
        <p:sp>
          <p:nvSpPr>
            <p:cNvPr id="5" name="Rectangle 4"/>
            <p:cNvSpPr/>
            <p:nvPr/>
          </p:nvSpPr>
          <p:spPr>
            <a:xfrm>
              <a:off x="1358900" y="2223016"/>
              <a:ext cx="1028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lvl="0"/>
              <a:endPara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20800" y="4191000"/>
              <a:ext cx="65024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/>
              <a:endPara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2594"/>
          <a:stretch/>
        </p:blipFill>
        <p:spPr>
          <a:xfrm>
            <a:off x="7262087" y="6604675"/>
            <a:ext cx="5172075" cy="2728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87" y="3334464"/>
            <a:ext cx="2364513" cy="22119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92200" y="2160359"/>
            <a:ext cx="102108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scroll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makes scrollbars appear both horizontally and vertically…even if they don’t need to be there. </a:t>
            </a:r>
          </a:p>
          <a:p>
            <a:pPr marL="12700" lvl="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None of the content that would</a:t>
            </a:r>
          </a:p>
          <a:p>
            <a:pPr marL="12700" lvl="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 overflow appears outside the box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 algn="ctr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hidden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cuts off any content that “sticks out” of </a:t>
            </a:r>
          </a:p>
          <a:p>
            <a:pPr marL="12700" lvl="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its box</a:t>
            </a:r>
          </a:p>
          <a:p>
            <a:pPr marL="12700" lvl="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 way to scroll, so content is</a:t>
            </a:r>
          </a:p>
          <a:p>
            <a:pPr marL="12700" lvl="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 no longer accessible</a:t>
            </a:r>
          </a:p>
          <a:p>
            <a:pPr marL="469900" lvl="0" indent="-457200"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DEEBAAD-9896-47A7-8B31-0E4A7D3A421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4331DEB-B5A0-409D-914F-30F4C302D6DB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overflow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F659CBF-ADC8-43DF-B1D5-6832C964DE39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644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20800" y="2362200"/>
            <a:ext cx="10325100" cy="2552759"/>
            <a:chOff x="1320800" y="2223016"/>
            <a:chExt cx="10325100" cy="2552759"/>
          </a:xfrm>
        </p:grpSpPr>
        <p:sp>
          <p:nvSpPr>
            <p:cNvPr id="5" name="Rectangle 4"/>
            <p:cNvSpPr/>
            <p:nvPr/>
          </p:nvSpPr>
          <p:spPr>
            <a:xfrm>
              <a:off x="1358900" y="2223016"/>
              <a:ext cx="1028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lvl="0"/>
              <a:endPara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20800" y="4191000"/>
              <a:ext cx="65024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/>
              <a:endPara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358900" y="2657900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auto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only adds scrollbars when the content requires it (which may mean no scrollbars are added at all)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830"/>
          <a:stretch/>
        </p:blipFill>
        <p:spPr>
          <a:xfrm>
            <a:off x="2282825" y="4223485"/>
            <a:ext cx="3152775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5969000" y="4191000"/>
            <a:ext cx="3152775" cy="2884369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E54666EB-7364-4588-B171-C42F42ADA1CA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8B8B2A7F-4477-4356-B108-65A4109FBDD2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overflow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83F4988-B1D2-4784-9F1F-41412BACC0E5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643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 err="1"/>
              <a:t>css</a:t>
            </a:r>
            <a:r>
              <a:rPr lang="en-US" dirty="0"/>
              <a:t> box model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397000" y="2362200"/>
            <a:ext cx="9271000" cy="3408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lang="en-US" sz="32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stuff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</a:t>
            </a:r>
            <a:r>
              <a:rPr lang="en-US" sz="3200" spc="-114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lang="en-US" sz="3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lvl="0">
              <a:spcBef>
                <a:spcPts val="3479"/>
              </a:spcBef>
            </a:pPr>
            <a:r>
              <a:rPr lang="en-US" sz="3200" b="1" dirty="0">
                <a:solidFill>
                  <a:srgbClr val="5F5F5F"/>
                </a:solidFill>
                <a:latin typeface="Bebas Neue Bold"/>
                <a:cs typeface="Bebas Neue Bold"/>
              </a:rPr>
              <a:t>Padding</a:t>
            </a:r>
            <a:r>
              <a:rPr lang="en-US" sz="32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inside the box</a:t>
            </a:r>
            <a:endParaRPr lang="en-US" sz="3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lvl="0">
              <a:spcBef>
                <a:spcPts val="3479"/>
              </a:spcBef>
            </a:pPr>
            <a:r>
              <a:rPr lang="en-US" sz="3200" b="1" dirty="0">
                <a:solidFill>
                  <a:srgbClr val="5F5F5F"/>
                </a:solidFill>
                <a:latin typeface="Bebas Neue Bold"/>
                <a:cs typeface="Bebas Neue Bold"/>
              </a:rPr>
              <a:t>Border</a:t>
            </a:r>
            <a:r>
              <a:rPr lang="en-US" sz="32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sides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lang="en-US" sz="32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lang="en-US" sz="3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lvl="0">
              <a:spcBef>
                <a:spcPts val="3479"/>
              </a:spcBef>
            </a:pPr>
            <a:r>
              <a:rPr lang="en-US" sz="3200" b="1" dirty="0">
                <a:solidFill>
                  <a:srgbClr val="5F5F5F"/>
                </a:solidFill>
                <a:latin typeface="Bebas Neue Bold"/>
                <a:cs typeface="Bebas Neue Bold"/>
              </a:rPr>
              <a:t>Margin</a:t>
            </a:r>
            <a:r>
              <a:rPr lang="en-US" sz="32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between multiple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boxes</a:t>
            </a:r>
            <a:endParaRPr lang="en-US" sz="3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6324600"/>
            <a:ext cx="5575165" cy="28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60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05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05310" y="2590800"/>
            <a:ext cx="10394179" cy="2908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 to solve our problem, you could add this CSS rule to the floated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.bio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visible; }</a:t>
            </a: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A6A9316-3EFE-4506-BA20-31660C0ED8C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AADBF75-75A4-4E67-93F2-365BE8EBAD8F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overflow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FC0510E-71C4-417A-9A1F-A1C3DE9395D9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2574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3B710A5-A9C4-44C4-A4F6-AD22D28BC364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3674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3B0CBF7A-3CA6-4192-A527-36FD61A73006}"/>
              </a:ext>
            </a:extLst>
          </p:cNvPr>
          <p:cNvSpPr/>
          <p:nvPr/>
        </p:nvSpPr>
        <p:spPr>
          <a:xfrm>
            <a:off x="0" y="-56516"/>
            <a:ext cx="13004800" cy="1732916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75460" y="2438400"/>
            <a:ext cx="9453880" cy="538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Create a container that has an image floated to the side of some text.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Give the container a background color, gradient, or borders (to make sure floated content is really clearing properly and doesn’t just “look” cleared)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Try both techniques to force the container to expand around floated content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box model properties like padding and margin so that your content looks nice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3862243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200" y="5791200"/>
            <a:ext cx="4145204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49034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WEB	LA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Y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OUTS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10100" y="2755900"/>
            <a:ext cx="3073400" cy="276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71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Instead of using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change the layout of your page, you can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indent="-514350">
              <a:buFont typeface="+mj-lt"/>
              <a:buAutoNum type="arabicPeriod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 container puts every direct child inside it one line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5A94E-81B9-4146-9EAB-51FD9D96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" y="5369242"/>
            <a:ext cx="13004800" cy="27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683490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="filter-container"&gt;</a:t>
            </a: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="fa fa-sliders-h"&gt;&lt;/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Categories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="filter-button"&gt;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Industry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="filter-button"&gt;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Offerings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="filter-button"&gt;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Capabilities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8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="clear"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role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="button"&gt;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Clear All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324284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274955" y="2414587"/>
            <a:ext cx="10454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no flex at all, this is how that layout looks: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66611-F15E-40BD-8629-C0122F63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" y="3653196"/>
            <a:ext cx="13004800" cy="41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05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instead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</a:p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0567E-93B7-4FD0-AC9F-C5FDA8D6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1371"/>
            <a:ext cx="13004800" cy="2310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192AE-162B-4536-BD01-40366DDF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742"/>
            <a:ext cx="13004800" cy="2268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A3180-924F-4B9C-B702-7936D716B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6156069"/>
            <a:ext cx="9479780" cy="30096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643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.filter-container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flex; }</a:t>
            </a: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C880-00D3-4589-83C0-96EDD9B3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0817"/>
            <a:ext cx="13004800" cy="275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17652-147F-4620-96B6-E05989BE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6435664"/>
            <a:ext cx="8145022" cy="291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3542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008E7D0-2C54-448A-8D99-8D35F411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65" y="7464543"/>
            <a:ext cx="10019861" cy="147431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Justify-content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4100" y="2442335"/>
            <a:ext cx="10896599" cy="5032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justify-content:</a:t>
            </a:r>
            <a:r>
              <a:rPr lang="en-US" sz="32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kern="1200" dirty="0">
                <a:latin typeface="Georgia"/>
              </a:rPr>
              <a:t>controls how space is distributed between flex children horizontally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9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 kern="1200" dirty="0">
                <a:latin typeface="Georgia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justify-content:</a:t>
            </a:r>
            <a:r>
              <a:rPr lang="en-US" sz="28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lang="en-US" sz="2800" spc="-5" dirty="0"/>
              <a:t> </a:t>
            </a:r>
            <a:r>
              <a:rPr lang="en-US" sz="2800" kern="1200" spc="-5" dirty="0">
                <a:latin typeface="Georgia"/>
              </a:rPr>
              <a:t> puts </a:t>
            </a:r>
            <a:r>
              <a:rPr lang="en-US" sz="2800" kern="1200" dirty="0">
                <a:latin typeface="Georgia"/>
              </a:rPr>
              <a:t>everything together in the middle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flex-start </a:t>
            </a:r>
            <a:r>
              <a:rPr lang="en-US" sz="2800" kern="1200" dirty="0">
                <a:latin typeface="Georgia"/>
              </a:rPr>
              <a:t>and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flex-end</a:t>
            </a:r>
            <a:r>
              <a:rPr lang="en-US" sz="2800" kern="1200" dirty="0">
                <a:latin typeface="Georgia"/>
              </a:rPr>
              <a:t> move everything to either the   beginning or end of the row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426C2E-6FA7-46A5-ADF3-E0C5429B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17" y="4453600"/>
            <a:ext cx="9879890" cy="14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800" y="406400"/>
            <a:ext cx="13055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border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549400" y="2895600"/>
            <a:ext cx="10515600" cy="5645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Between margin and padding, you can set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</a:p>
          <a:p>
            <a:pPr marL="12700" lvl="0"/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Width (usually in pixels)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Border style (solid, dotted, dashed,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etc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Color </a:t>
            </a:r>
          </a:p>
          <a:p>
            <a:pPr marL="12700" lvl="0"/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 lvl="0"/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endParaRPr lang="en-US" sz="32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2px dotted #ff0000;  </a:t>
            </a:r>
          </a:p>
          <a:p>
            <a:pPr marL="12700"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255886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Justify-content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0652" y="2001654"/>
            <a:ext cx="11317605" cy="6304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justify-content:</a:t>
            </a:r>
            <a:r>
              <a:rPr lang="en-US" sz="28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space-between</a:t>
            </a:r>
            <a:r>
              <a:rPr lang="en-US" sz="2900" kern="1200" dirty="0">
                <a:latin typeface="Georgia"/>
              </a:rPr>
              <a:t> spreads all the items out evenly, with the first and last items flush against the ends of the container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justify-content:</a:t>
            </a:r>
            <a:r>
              <a:rPr lang="en-US" sz="28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space-around</a:t>
            </a:r>
            <a:r>
              <a:rPr lang="en-US" sz="2900" kern="1200" dirty="0">
                <a:latin typeface="Georgia"/>
              </a:rPr>
              <a:t> distributes all the items with equal space around them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5DD15-669F-4E1A-BC91-0C93EDEC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20" y="3301296"/>
            <a:ext cx="9852852" cy="1554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CE1CF-C3FA-4434-92C8-1DDC8453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20" y="6884799"/>
            <a:ext cx="10073890" cy="15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Align-items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9800" y="2286000"/>
            <a:ext cx="1143000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32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kern="1200" dirty="0">
                <a:latin typeface="Georgia"/>
              </a:rPr>
              <a:t>controls how items are aligned relative to one another vertically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1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flex-start</a:t>
            </a:r>
            <a:r>
              <a:rPr lang="en-US" sz="2800" dirty="0">
                <a:latin typeface="Georgia"/>
              </a:rPr>
              <a:t> and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flex-end </a:t>
            </a:r>
            <a:r>
              <a:rPr lang="en-US" sz="2800" dirty="0">
                <a:latin typeface="Georgia"/>
                <a:cs typeface="Consolas"/>
              </a:rPr>
              <a:t>align all children to either the top or bottom of their container</a:t>
            </a:r>
            <a:endParaRPr lang="en-US" sz="28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latin typeface="Georgia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3BDD1-DE72-4917-8140-5400C01C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7" y="7312509"/>
            <a:ext cx="4423593" cy="2318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D286A7-793E-4471-8600-07237E571427}"/>
              </a:ext>
            </a:extLst>
          </p:cNvPr>
          <p:cNvSpPr/>
          <p:nvPr/>
        </p:nvSpPr>
        <p:spPr>
          <a:xfrm>
            <a:off x="937805" y="3820505"/>
            <a:ext cx="66313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2800" b="1" kern="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stretch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makes all children stretch to the same height, (unless they already have a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width</a:t>
            </a:r>
            <a:r>
              <a:rPr lang="en-US" sz="2800" dirty="0">
                <a:solidFill>
                  <a:srgbClr val="FF0000"/>
                </a:solidFill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defined by CSS)</a:t>
            </a: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7B3641-5403-4D14-B1F3-D8CD04C4D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417" y="7192153"/>
            <a:ext cx="4423593" cy="24385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912D3B-24DD-453D-827F-D069ED27C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417" y="3508345"/>
            <a:ext cx="4312111" cy="24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Align-items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D286A7-793E-4471-8600-07237E571427}"/>
              </a:ext>
            </a:extLst>
          </p:cNvPr>
          <p:cNvSpPr/>
          <p:nvPr/>
        </p:nvSpPr>
        <p:spPr>
          <a:xfrm>
            <a:off x="787400" y="2088073"/>
            <a:ext cx="709764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2800" b="1" kern="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makes all children vertically centered, with equal space on top and bottom</a:t>
            </a: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2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2800" b="1" kern="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baseline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vertically centers children so that their text lines up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</a:rPr>
              <a:t>If there is no text, the bottoms of the items will be aligned instead</a:t>
            </a:r>
            <a:endParaRPr lang="en-US" sz="2800" dirty="0"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49448-BB96-4C1F-A66B-6FAB7145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34" y="2176051"/>
            <a:ext cx="4019238" cy="2219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7BF0B9-2B2A-4CBD-9110-C80096F9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923" y="4633598"/>
            <a:ext cx="4051292" cy="2280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EC9B97-F617-488C-9347-C3370C04D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40" y="7152699"/>
            <a:ext cx="4151235" cy="23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6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6292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000" b="1" dirty="0">
                <a:solidFill>
                  <a:srgbClr val="5F5F5F"/>
                </a:solidFill>
                <a:latin typeface="Bebas Neue Bold"/>
              </a:rPr>
              <a:t>Pros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Don’t have to worry about the clearing problem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Have better control of how children are aligned 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use CSS to change the order in which children are shown</a:t>
            </a: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16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50000"/>
              </a:lnSpc>
            </a:pPr>
            <a:r>
              <a:rPr lang="en-US" sz="4000" b="1" dirty="0">
                <a:solidFill>
                  <a:srgbClr val="5F5F5F"/>
                </a:solidFill>
                <a:latin typeface="Bebas Neue Bold"/>
              </a:rPr>
              <a:t>Cons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May require extra markup around flex children to prevent everything from becoming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</a:t>
            </a: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May require extra markup to create a flex parent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Limited support in old browsers (Internet Explorer 9, 8, 7)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91982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3B710A5-A9C4-44C4-A4F6-AD22D28BC364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220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3B0CBF7A-3CA6-4192-A527-36FD61A73006}"/>
              </a:ext>
            </a:extLst>
          </p:cNvPr>
          <p:cNvSpPr/>
          <p:nvPr/>
        </p:nvSpPr>
        <p:spPr>
          <a:xfrm>
            <a:off x="0" y="-56516"/>
            <a:ext cx="13004800" cy="1732916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75460" y="2438400"/>
            <a:ext cx="10213340" cy="5716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Using last weeks last “match the comp” html file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element (if you don’t already have one) that surrounds your card markup, directly after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Copy and paste the cards until there are at least 3 </a:t>
            </a:r>
          </a:p>
          <a:p>
            <a:pPr marL="1270000" marR="121285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Note: if you added a </a:t>
            </a:r>
            <a:r>
              <a:rPr lang="en-US" sz="2400" kern="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4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the card you will want to remove it</a:t>
            </a:r>
          </a:p>
          <a:p>
            <a:pPr marL="927100" marR="121285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Give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flex; 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Play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properties until your cards look nice 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3859098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4867835"/>
            <a:ext cx="130048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301561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Web fonts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3265080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0909300" cy="5350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Remember that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6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looks for a font installed on the user’s local machine</a:t>
            </a:r>
            <a:r>
              <a:rPr lang="en-US" sz="3600" spc="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.</a:t>
            </a:r>
          </a:p>
          <a:p>
            <a:pPr marL="12700" marR="1268730"/>
            <a:endParaRPr lang="en-US" sz="3600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body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Tahoma, sans-serif; }</a:t>
            </a:r>
            <a:endParaRPr lang="en-US" sz="3600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600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200" spc="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the Tahoma font isn’t found, the browser will default to a generic sans-serif font instead.</a:t>
            </a:r>
          </a:p>
          <a:p>
            <a:pPr marL="12700" marR="1268730"/>
            <a:endParaRPr lang="en-US" sz="3200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200" spc="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if you want to use an interesting font that most people aren’t likely to have installed?  </a:t>
            </a:r>
            <a:endParaRPr sz="3200" dirty="0"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20956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620500" cy="6709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absolutely easiest way to get custom fonts is to link to a CDN font stylesheet in the head of your page: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="https://fonts.googleapis.com/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css?family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"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Remember that </a:t>
            </a:r>
            <a:r>
              <a:rPr lang="en-US" sz="3200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CDN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means “Content Delivery Network” 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fancy way of saying a big, reliable company hosts the file for you</a:t>
            </a:r>
          </a:p>
          <a:p>
            <a:pPr marL="584200" marR="126873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Google hosts 100s of free fonts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2D1C1E4-ECA8-4859-9C74-56BB7AB11F4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EEB6DC9-2470-49CF-A1D9-65BBF0D69E2E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35478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214100" cy="4739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="https://fonts.googleapis.com/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css?family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"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Once you include a font stylesheet from a CDN, you can refer to the font in a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rule, just like you would a web-safe font: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, sans-serif; }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FC6E5E0-CDD9-4E28-B7B6-B9B101629ADD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E7051C-5BA3-4681-B0DF-5610BF26E59C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6990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border-radius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473200" y="2590800"/>
            <a:ext cx="10515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make an element appear curved, use the property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value is a number (in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px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em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 or percentage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even if you don’t explicitly set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50%;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 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105" y="5638800"/>
            <a:ext cx="1313695" cy="31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94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159000" y="2133600"/>
            <a:ext cx="10439400" cy="707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When you choose a font Google will tell you what name to use for it in your CSS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82772"/>
            <a:ext cx="6705600" cy="6050508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30A7A5E3-7FEE-4B8C-B798-758DBDF48BF3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B76F0C4-32DD-4766-97F8-71C02DE7E7F5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81741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159000" y="2331801"/>
            <a:ext cx="10439400" cy="6524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  <a:hlinkClick r:id="rId2"/>
              </a:rPr>
              <a:t>https://fonts.google.com/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068195"/>
            <a:ext cx="7877175" cy="59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2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620500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4400" dirty="0">
                <a:solidFill>
                  <a:srgbClr val="5F5F5F"/>
                </a:solidFill>
                <a:latin typeface="Bebas Neue Bold" panose="020B0606020202050201" pitchFamily="34" charset="0"/>
                <a:cs typeface="Lora"/>
              </a:rPr>
              <a:t>cons</a:t>
            </a:r>
          </a:p>
          <a:p>
            <a:pPr marL="12700" marR="1268730"/>
            <a:endParaRPr lang="en-US" sz="24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Relies on a 3</a:t>
            </a:r>
            <a:r>
              <a:rPr lang="en-US" sz="3200" baseline="300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rd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party to provide assets</a:t>
            </a:r>
          </a:p>
          <a:p>
            <a:pPr marL="469900" marR="126873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the request times out, the font won’t download (so always provide fallbacks!)</a:t>
            </a:r>
          </a:p>
          <a:p>
            <a:pPr marL="469900" marR="126873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r>
              <a:rPr lang="en-US" sz="4400" dirty="0">
                <a:solidFill>
                  <a:srgbClr val="5F5F5F"/>
                </a:solidFill>
                <a:latin typeface="Bebas Neue Bold" panose="020B0606020202050201" pitchFamily="34" charset="0"/>
                <a:cs typeface="Lora"/>
              </a:rPr>
              <a:t>pros</a:t>
            </a:r>
          </a:p>
          <a:p>
            <a:pPr marL="12700" marR="1268730"/>
            <a:endParaRPr lang="en-US" sz="24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Extremely easy to get working</a:t>
            </a:r>
          </a:p>
          <a:p>
            <a:pPr marL="469900" marR="126873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Possibility that user already has the font in their web cache due to visiting other sites that use the same font</a:t>
            </a: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60F1938-F70C-406E-AAE8-6EA32E28854B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EB3E02C-4349-4064-8CF3-A6122DEDA943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62611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icon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97076" y="2057400"/>
            <a:ext cx="11225124" cy="707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Font Awesome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a free icon font that is used in many real-world projects.</a:t>
            </a: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20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icon font means letters have been replaced with vector images</a:t>
            </a:r>
          </a:p>
          <a:p>
            <a:pPr marL="12700" marR="1268730"/>
            <a:endParaRPr lang="en-US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 to color or re-size icons on your site, just use the CSS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properties we already learned.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429000"/>
            <a:ext cx="12513877" cy="29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76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1200" y="2438400"/>
            <a:ext cx="12039600" cy="5293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quickly start using Font Awesome, add this stylesheet to the head of your page: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="stylesheet"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="https://use.fontawesome.com/releases/v5.7.2/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/all.css"&gt;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Click an icon from the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Font Awesome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website, and copy the markup they provide, like:</a:t>
            </a: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fas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fa-heart"&gt;&lt;/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892" y="7543800"/>
            <a:ext cx="981075" cy="74295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B54ED91-9541-456C-92C9-AD90B4144795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Icon fonts</a:t>
            </a:r>
          </a:p>
        </p:txBody>
      </p:sp>
    </p:spTree>
    <p:extLst>
      <p:ext uri="{BB962C8B-B14F-4D97-AF65-F5344CB8AC3E}">
        <p14:creationId xmlns:p14="http://schemas.microsoft.com/office/powerpoint/2010/main" val="1323827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Font </a:t>
            </a:r>
            <a:r>
              <a:rPr lang="en-US" dirty="0" err="1"/>
              <a:t>AWesome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0833100" cy="609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put a Font Awesome class on any element: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fas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fa-paw"&gt;&lt;/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fas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fa-cog"&gt;&lt;/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fas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fa-thumbs-down"&gt;&lt;/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976" y="5772150"/>
            <a:ext cx="1304925" cy="1266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861"/>
          <a:stretch/>
        </p:blipFill>
        <p:spPr>
          <a:xfrm>
            <a:off x="8819390" y="3933257"/>
            <a:ext cx="1304925" cy="1314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875" y="7524750"/>
            <a:ext cx="13811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48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214100" cy="6709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other way to ensure people see the correct font is to download the font onto their computer when they load your page.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do this by first downloading a font into a folder on your website</a:t>
            </a:r>
          </a:p>
          <a:p>
            <a:pPr marL="584200" marR="126873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There are free fonts available for download at websites like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Font Squirrel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Font Spring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After you have a copy of the font you can share it just like any other media file on your website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192042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214100" cy="44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Some considerations with hosting fonts: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May have to pay licensing fees – many fonts cost money </a:t>
            </a:r>
          </a:p>
          <a:p>
            <a:pPr marL="584200" marR="126873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Some free fonts prohibit commercial use, or limit the number of page views 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110154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@Font-face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8400" y="2331801"/>
            <a:ext cx="11430000" cy="6647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download a font that you want to use on your site, add 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@font-face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before any other styles:</a:t>
            </a:r>
          </a:p>
          <a:p>
            <a:pPr marL="12700" marR="1268730"/>
            <a:endParaRPr lang="en-US" sz="23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1268730"/>
            <a:endParaRPr lang="en-US" sz="23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2300" dirty="0">
                <a:solidFill>
                  <a:srgbClr val="7F007F"/>
                </a:solidFill>
                <a:latin typeface="Consolas"/>
                <a:cs typeface="Consolas"/>
              </a:rPr>
              <a:t>@font-face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 {</a:t>
            </a:r>
            <a:b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: </a:t>
            </a:r>
            <a:r>
              <a:rPr lang="en-US" sz="2300" dirty="0" err="1">
                <a:solidFill>
                  <a:srgbClr val="0000FF"/>
                </a:solidFill>
                <a:latin typeface="Consolas"/>
                <a:cs typeface="Consolas"/>
              </a:rPr>
              <a:t>MyWebFont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b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3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webfont.eot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');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webfont.eot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?#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iefix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('embedded-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opentype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’),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('webfont.woff2')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('woff2'),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webfont.woff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woff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('webfont.ttf')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truetype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webfont.svg#svgFontName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svg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'); </a:t>
            </a:r>
            <a:b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(The good news is, font sites will provide this chunk of CSS for you to copy into your stylesheet!)</a:t>
            </a:r>
          </a:p>
        </p:txBody>
      </p:sp>
    </p:spTree>
    <p:extLst>
      <p:ext uri="{BB962C8B-B14F-4D97-AF65-F5344CB8AC3E}">
        <p14:creationId xmlns:p14="http://schemas.microsoft.com/office/powerpoint/2010/main" val="2948357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@Font-face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8400" y="2331801"/>
            <a:ext cx="11430000" cy="6617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2300" dirty="0">
                <a:solidFill>
                  <a:srgbClr val="7F007F"/>
                </a:solidFill>
                <a:latin typeface="Consolas"/>
                <a:cs typeface="Consolas"/>
              </a:rPr>
              <a:t>@font-face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 {</a:t>
            </a:r>
            <a:b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: </a:t>
            </a:r>
            <a:r>
              <a:rPr lang="en-US" sz="2300" dirty="0" err="1">
                <a:solidFill>
                  <a:srgbClr val="0000FF"/>
                </a:solidFill>
                <a:latin typeface="Consolas"/>
                <a:cs typeface="Consolas"/>
              </a:rPr>
              <a:t>MyWebFont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b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3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webfont.eot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');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webfont.eot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?#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iefix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('embedded-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opentype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’),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('webfont.woff2')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('woff2'),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webfont.woff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woff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('webfont.ttf')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truetype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webfont.svg#svgFontName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svg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'); </a:t>
            </a:r>
            <a:b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Different browsers support different font filetypes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Modern browsers use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woff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woff2</a:t>
            </a: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IE needs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eot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Old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</a:t>
            </a: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obile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devices need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ttf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svg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E99846F-5590-4474-8B15-A27F3FEA98A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7813760-1BFD-4C48-A7F4-2E6AB91ED59B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@Font-face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36729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block elements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1397000" y="2428373"/>
            <a:ext cx="96520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Block elements</a:t>
            </a:r>
          </a:p>
          <a:p>
            <a:pPr marL="469900" marR="639445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xpand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naturally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3200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fill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their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parent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</a:t>
            </a:r>
          </a:p>
          <a:p>
            <a:pPr marL="469900" marR="639445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 up a full line </a:t>
            </a:r>
          </a:p>
          <a:p>
            <a:pPr marL="469900" marR="60071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have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and/or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marR="5080" lvl="1"/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5029200"/>
            <a:ext cx="7051408" cy="38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3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282778B-C3AF-4B47-9499-B6829A497129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5880100"/>
            <a:ext cx="1300480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43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F4EC371-A422-4E87-98BE-F9C332B6049A}"/>
              </a:ext>
            </a:extLst>
          </p:cNvPr>
          <p:cNvSpPr/>
          <p:nvPr/>
        </p:nvSpPr>
        <p:spPr>
          <a:xfrm>
            <a:off x="-12131" y="-5716"/>
            <a:ext cx="13016932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854200" y="1905000"/>
            <a:ext cx="10363200" cy="7158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Find a free font from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Google fonts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and use it on your site by including the font stylesheet.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the font to some (or all) elements on the page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Include the Font Awesome stylesheet:</a:t>
            </a:r>
          </a:p>
          <a:p>
            <a:pPr marL="12700" marR="1268730"/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0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="stylesheet" </a:t>
            </a:r>
            <a:r>
              <a:rPr lang="en-US" sz="20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="https://use.fontawesome.com/releases/v5.7.2/css/all.css"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Display at least two different icons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them different sizes and/or colors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Bonus points: what other CSS can you apply to the icons?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11243008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7F651E-33B9-4900-8382-72C0FCA7D417}"/>
              </a:ext>
            </a:extLst>
          </p:cNvPr>
          <p:cNvSpPr/>
          <p:nvPr/>
        </p:nvSpPr>
        <p:spPr>
          <a:xfrm>
            <a:off x="-20983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-20983" y="4419600"/>
            <a:ext cx="13004799" cy="2387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301561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Responsive </a:t>
            </a:r>
          </a:p>
          <a:p>
            <a:pPr marL="12700" algn="ctr">
              <a:lnSpc>
                <a:spcPts val="9295"/>
              </a:lnSpc>
              <a:tabLst>
                <a:tab pos="301561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design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3296239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0983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0" y="446176"/>
            <a:ext cx="58705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20" dirty="0"/>
              <a:t>Mobile first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690860" cy="6073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40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important principle of responsive design is “Mobile First”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 design and code should default to mobile resolution, adding progressive enhancements as the screen gets larger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One benefit of considering mobile first is that it trims down website content to its most vital elements</a:t>
            </a:r>
          </a:p>
          <a:p>
            <a:pPr marL="927100" marR="5080" lvl="1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Mobile first = content first</a:t>
            </a:r>
          </a:p>
        </p:txBody>
      </p:sp>
    </p:spTree>
    <p:extLst>
      <p:ext uri="{BB962C8B-B14F-4D97-AF65-F5344CB8AC3E}">
        <p14:creationId xmlns:p14="http://schemas.microsoft.com/office/powerpoint/2010/main" val="23530497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Responsive != adaptive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650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Responsive design means that your design (and code) needs to function on a continuum of devices and screen sizes 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Although you should make care that things look great at specific “breakpoints” (</a:t>
            </a:r>
            <a:r>
              <a:rPr lang="en-US" sz="3100" spc="4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640px</a:t>
            </a: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wide for iPhone 4/5,  </a:t>
            </a:r>
            <a:r>
              <a:rPr lang="en-US" sz="3100" spc="4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768px</a:t>
            </a: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for iPad), it’s just as important to make sure things look good at </a:t>
            </a:r>
            <a:r>
              <a:rPr lang="en-US" sz="3100" i="1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</a:t>
            </a: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resolution</a:t>
            </a:r>
          </a:p>
          <a:p>
            <a:pPr marL="927100" marR="5080" lvl="1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Users resize their browser windows</a:t>
            </a:r>
          </a:p>
          <a:p>
            <a:pPr marL="927100" marR="5080" lvl="1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Technology changes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500345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Example – mobile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690860" cy="1159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9DC81-F956-4F2F-963B-9ACD9650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1" y="1828800"/>
            <a:ext cx="3276600" cy="7659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6DC1E-3F8C-40AB-A375-280C6AE9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03" y="1981200"/>
            <a:ext cx="7543800" cy="73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861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Example – desktop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690860" cy="1159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AC559-A6FB-4055-9967-1F60FFF2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209800"/>
            <a:ext cx="12579824" cy="61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28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656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Media queries are used to apply different CSS to different devices.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Some things you can use a media query to detect: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minimum or maximum screen height or width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Whether the screen is rotated (in “landscape view”)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the page is being printed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the user is on a touch screen device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screen’s resolution</a:t>
            </a:r>
          </a:p>
        </p:txBody>
      </p:sp>
    </p:spTree>
    <p:extLst>
      <p:ext uri="{BB962C8B-B14F-4D97-AF65-F5344CB8AC3E}">
        <p14:creationId xmlns:p14="http://schemas.microsoft.com/office/powerpoint/2010/main" val="12714855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40784"/>
            <a:ext cx="10972800" cy="6252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Media queries have a different format than any other CSS we’ve seen so far</a:t>
            </a:r>
          </a:p>
          <a:p>
            <a:pPr marL="12700" marR="5080">
              <a:spcBef>
                <a:spcPts val="1550"/>
              </a:spcBef>
            </a:pPr>
            <a:endParaRPr lang="en-US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They always start with 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@media </a:t>
            </a: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have curly braces that contain all the CSS that applies to that media query rule</a:t>
            </a:r>
          </a:p>
          <a:p>
            <a:pPr marL="12700" marR="5080">
              <a:spcBef>
                <a:spcPts val="1550"/>
              </a:spcBef>
            </a:pPr>
            <a:endParaRPr lang="en-US" sz="1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Multiple rules can be tested for, separated by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and</a:t>
            </a:r>
            <a:endParaRPr lang="en-US" sz="3200" spc="4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12700" marR="5080">
              <a:spcBef>
                <a:spcPts val="1200"/>
              </a:spcBef>
              <a:spcAft>
                <a:spcPts val="600"/>
              </a:spcAft>
            </a:pPr>
            <a:endParaRPr lang="en-US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: 480px) and (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orientation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: landscape) {</a:t>
            </a:r>
          </a:p>
          <a:p>
            <a:pPr marL="12700" marR="5080">
              <a:spcBef>
                <a:spcPts val="1550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	h1 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20px; }</a:t>
            </a:r>
            <a:endParaRPr lang="en-US" sz="24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3259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261716" y="2107971"/>
            <a:ext cx="10439400" cy="66069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specify different styles when a webpage is being printed, use this media query:</a:t>
            </a:r>
          </a:p>
          <a:p>
            <a:pPr marL="12700" marR="5080">
              <a:spcBef>
                <a:spcPts val="1550"/>
              </a:spcBef>
            </a:pPr>
            <a:endParaRPr lang="en-US" sz="32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</a:rPr>
              <a:t>@media print { }</a:t>
            </a:r>
          </a:p>
          <a:p>
            <a:pPr marL="12700" marR="5080">
              <a:spcBef>
                <a:spcPts val="1550"/>
              </a:spcBef>
            </a:pPr>
            <a:endParaRPr lang="en-US" sz="32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</a:rPr>
              <a:t>This allows you to format your page so that it looks better on paper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</a:rPr>
              <a:t>Make the page full screen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</a:rPr>
              <a:t>Remove non-essential page elements (such as navigation links or social media icons)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</a:rPr>
              <a:t>Set font color to black and background color to white</a:t>
            </a:r>
          </a:p>
        </p:txBody>
      </p:sp>
    </p:spTree>
    <p:extLst>
      <p:ext uri="{BB962C8B-B14F-4D97-AF65-F5344CB8AC3E}">
        <p14:creationId xmlns:p14="http://schemas.microsoft.com/office/powerpoint/2010/main" val="201697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>
            <a:spLocks noChangeAspect="1"/>
          </p:cNvSpPr>
          <p:nvPr/>
        </p:nvSpPr>
        <p:spPr>
          <a:xfrm>
            <a:off x="5283200" y="5410200"/>
            <a:ext cx="6895466" cy="382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inline elements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1397000" y="2428373"/>
            <a:ext cx="96520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inline elements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along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text</a:t>
            </a:r>
            <a:r>
              <a:rPr lang="en-US" sz="3200" spc="-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content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Ignores top and bottom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margin/padding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Honors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left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right margin/padding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699774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Most modern “mobile first” websites have CSS that applies to phone-sized screens first</a:t>
            </a:r>
          </a:p>
          <a:p>
            <a:pPr marL="12700" marR="5080">
              <a:spcBef>
                <a:spcPts val="1550"/>
              </a:spcBef>
            </a:pP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Then, anything specific to bigger screens goes in media queries that test for a </a:t>
            </a:r>
            <a:r>
              <a:rPr lang="en-US" sz="3600" b="1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minimum</a:t>
            </a: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screen width, like this:</a:t>
            </a:r>
          </a:p>
          <a:p>
            <a:pPr marL="12700" marR="5080">
              <a:spcBef>
                <a:spcPts val="1550"/>
              </a:spcBef>
            </a:pP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3600" dirty="0" err="1">
                <a:solidFill>
                  <a:srgbClr val="0000FF"/>
                </a:solidFill>
                <a:latin typeface="Consolas"/>
              </a:rPr>
              <a:t>768px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0000FF"/>
                </a:solidFill>
                <a:latin typeface="Consolas"/>
                <a:cs typeface="Lora"/>
              </a:rPr>
              <a:t>}</a:t>
            </a: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983780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2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/* 	CSS that is used for phones, and also </a:t>
            </a:r>
          </a:p>
          <a:p>
            <a:pPr marL="12700" marR="5080">
              <a:spcBef>
                <a:spcPts val="1550"/>
              </a:spcBef>
            </a:pPr>
            <a:r>
              <a:rPr lang="en-US" sz="2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	applies generally to all resolutions  */</a:t>
            </a:r>
          </a:p>
          <a:p>
            <a:pPr marL="12700" marR="5080">
              <a:spcBef>
                <a:spcPts val="1550"/>
              </a:spcBef>
            </a:pPr>
            <a:endParaRPr lang="en-US" sz="28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768px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2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/* CSS that is different for tablets */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}</a:t>
            </a:r>
          </a:p>
          <a:p>
            <a:pPr marL="12700" marR="5080">
              <a:spcBef>
                <a:spcPts val="1550"/>
              </a:spcBef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920px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2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/* CSS that is different for desktops */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1371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 - example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209800"/>
            <a:ext cx="10972800" cy="7042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27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7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	font-size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  <a:cs typeface="Consolas"/>
              </a:rPr>
              <a:t>12px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	font-family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sans-serif;</a:t>
            </a:r>
          </a:p>
          <a:p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550"/>
              </a:spcBef>
            </a:pPr>
            <a:endParaRPr lang="en-US" sz="27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7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27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</a:rPr>
              <a:t>768px</a:t>
            </a:r>
            <a:r>
              <a:rPr lang="en-US" sz="27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27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7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  <a:cs typeface="Consolas"/>
              </a:rPr>
              <a:t>20px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  <a:endParaRPr lang="en-US" sz="27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}</a:t>
            </a:r>
          </a:p>
          <a:p>
            <a:pPr marL="12700" marR="5080">
              <a:spcBef>
                <a:spcPts val="1550"/>
              </a:spcBef>
            </a:pPr>
            <a:endParaRPr lang="en-US" sz="27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7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27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</a:rPr>
              <a:t>920px</a:t>
            </a:r>
            <a:r>
              <a:rPr lang="en-US" sz="27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27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7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7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  <a:cs typeface="Consolas"/>
              </a:rPr>
              <a:t>25px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66998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381371-CD1A-44C9-B729-3CDC7F27955D}"/>
              </a:ext>
            </a:extLst>
          </p:cNvPr>
          <p:cNvSpPr/>
          <p:nvPr/>
        </p:nvSpPr>
        <p:spPr>
          <a:xfrm>
            <a:off x="0" y="-2"/>
            <a:ext cx="13004800" cy="9753602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9329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2A8C43A-83F9-4BD7-B384-C0D72CA52048}"/>
              </a:ext>
            </a:extLst>
          </p:cNvPr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49400" y="2514600"/>
            <a:ext cx="10899140" cy="66146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a media query to an element on your page so that it looks different when you resize your browser screen</a:t>
            </a:r>
          </a:p>
          <a:p>
            <a:pPr marL="12700" marR="1212850">
              <a:spcBef>
                <a:spcPts val="100"/>
              </a:spcBef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Things to consider doing:</a:t>
            </a:r>
          </a:p>
          <a:p>
            <a:pPr marL="12700" marR="1212850">
              <a:spcBef>
                <a:spcPts val="100"/>
              </a:spcBef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1285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a two- or three-column layout only in desktop (for example a sidebar)</a:t>
            </a:r>
          </a:p>
          <a:p>
            <a:pPr marL="584200" marR="121285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1285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font sizes bigger for larger screen sizes, especially headings  like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h1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Lora"/>
              </a:rPr>
              <a:t>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4737835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381371-CD1A-44C9-B729-3CDC7F27955D}"/>
              </a:ext>
            </a:extLst>
          </p:cNvPr>
          <p:cNvSpPr/>
          <p:nvPr/>
        </p:nvSpPr>
        <p:spPr>
          <a:xfrm>
            <a:off x="0" y="-2"/>
            <a:ext cx="13004800" cy="9753602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3600" y="5768521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homework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918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CF594-F5D1-4837-A64C-8EA04B022123}"/>
              </a:ext>
            </a:extLst>
          </p:cNvPr>
          <p:cNvSpPr/>
          <p:nvPr/>
        </p:nvSpPr>
        <p:spPr>
          <a:xfrm>
            <a:off x="863600" y="2068195"/>
            <a:ext cx="11353800" cy="769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Create a footer for your webpage (see examples on following pages)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 icons that link to your social media accounts using Font Awesome (or another icon library)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Remember you can use CSS to draw circles around them!</a:t>
            </a:r>
          </a:p>
          <a:p>
            <a:endParaRPr lang="en-US" sz="3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either float or flex to put your footer content in at least two columns </a:t>
            </a:r>
          </a:p>
          <a:p>
            <a:endParaRPr lang="en-US" sz="3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Include a copyright as the final row in the footer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Bonus: Switch to single-column layout for mobile only</a:t>
            </a:r>
            <a:endParaRPr lang="en-US" sz="30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</a:rPr>
              <a:t>Email me your files at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beckjohnson@gmail.com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896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175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example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CF594-F5D1-4837-A64C-8EA04B022123}"/>
              </a:ext>
            </a:extLst>
          </p:cNvPr>
          <p:cNvSpPr/>
          <p:nvPr/>
        </p:nvSpPr>
        <p:spPr>
          <a:xfrm>
            <a:off x="12700" y="2971800"/>
            <a:ext cx="130048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 icons that link to your social media accounts (or to random celebrity accounts if you prefer to stay private)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either float or flex to make your icons look nice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either float or flex to put your footer content in at least two columns </a:t>
            </a:r>
          </a:p>
          <a:p>
            <a:pPr algn="ctr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Include a copyright as the final row in the footer</a:t>
            </a:r>
          </a:p>
          <a:p>
            <a:pPr algn="ctr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https://www.evil-bikes.com/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70392-2E06-4AED-B646-A43E55296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9"/>
          <a:stretch/>
        </p:blipFill>
        <p:spPr>
          <a:xfrm>
            <a:off x="-12700" y="2068195"/>
            <a:ext cx="13004800" cy="60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21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Example</a:t>
            </a:r>
            <a:endParaRPr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9E3D2-ADFD-49CF-A108-439008FA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640024"/>
            <a:ext cx="13004800" cy="64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1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Example</a:t>
            </a:r>
            <a:endParaRPr sz="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86B4F-C424-461E-89A6-ED77470E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" y="1661795"/>
            <a:ext cx="12916007" cy="48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inline-block elements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1397000" y="2428373"/>
            <a:ext cx="96520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Inline-block elements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hybrid of block and inline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along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text</a:t>
            </a:r>
            <a:r>
              <a:rPr lang="en-US" sz="3200" spc="-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content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Has height, width, margin, and padding</a:t>
            </a:r>
          </a:p>
          <a:p>
            <a:pPr marL="469900" marR="5080" lvl="1"/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18" y="5229738"/>
            <a:ext cx="8126455" cy="31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27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820" y="3667272"/>
            <a:ext cx="8386445" cy="524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</a:rPr>
              <a:t>I’ll send out a homework assignment next Wednesday via email so you guys don’t forget what you’ve learned!</a:t>
            </a:r>
          </a:p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15 and 17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HTML and CSS: Design and</a:t>
            </a:r>
            <a:r>
              <a:rPr sz="3600" i="1" spc="-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i="1" spc="-5" dirty="0">
                <a:solidFill>
                  <a:srgbClr val="5F5F5F"/>
                </a:solidFill>
                <a:latin typeface="Georgia"/>
                <a:cs typeface="Georgia"/>
              </a:rPr>
              <a:t>Build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i="1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“HOMEWORK”</a:t>
            </a:r>
            <a:endParaRPr sz="5000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9936558" y="3694486"/>
            <a:ext cx="2286000" cy="288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6CDEC-448C-4EED-9057-4EB3EE7A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" y="2057400"/>
            <a:ext cx="9193565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6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65B5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30678</TotalTime>
  <Words>3205</Words>
  <Application>Microsoft Office PowerPoint</Application>
  <PresentationFormat>Custom</PresentationFormat>
  <Paragraphs>675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Symbol</vt:lpstr>
      <vt:lpstr>Times New Roman</vt:lpstr>
      <vt:lpstr>Office Theme</vt:lpstr>
      <vt:lpstr>PowerPoint Presentation</vt:lpstr>
      <vt:lpstr>SESSION OVERVIEW</vt:lpstr>
      <vt:lpstr>PowerPoint Presentation</vt:lpstr>
      <vt:lpstr>{ } css box model</vt:lpstr>
      <vt:lpstr>{ } border</vt:lpstr>
      <vt:lpstr>{ } border-radius</vt:lpstr>
      <vt:lpstr>{ } block elements</vt:lpstr>
      <vt:lpstr>{ } inline elements</vt:lpstr>
      <vt:lpstr>{ } inline-block elements</vt:lpstr>
      <vt:lpstr>{} classes and ids</vt:lpstr>
      <vt:lpstr>{} classes</vt:lpstr>
      <vt:lpstr>{} ids</vt:lpstr>
      <vt:lpstr>{} class vs id</vt:lpstr>
      <vt:lpstr>QUESTIONS?</vt:lpstr>
      <vt:lpstr>PowerPoint Presentation</vt:lpstr>
      <vt:lpstr>WEB lAYOUTS</vt:lpstr>
      <vt:lpstr>3 web layout properties</vt:lpstr>
      <vt:lpstr>Display property</vt:lpstr>
      <vt:lpstr>CSS Floats</vt:lpstr>
      <vt:lpstr>CSS Floats</vt:lpstr>
      <vt:lpstr>CSS Floats</vt:lpstr>
      <vt:lpstr>CSS Floats</vt:lpstr>
      <vt:lpstr>Flows before rows</vt:lpstr>
      <vt:lpstr>Flows before rows</vt:lpstr>
      <vt:lpstr>CSS Floats</vt:lpstr>
      <vt:lpstr>CSS Floats</vt:lpstr>
      <vt:lpstr>CSS Floats</vt:lpstr>
      <vt:lpstr>CSS Floats</vt:lpstr>
      <vt:lpstr>CSS Floats</vt:lpstr>
      <vt:lpstr>How to fix floats?</vt:lpstr>
      <vt:lpstr>How to fix floats?</vt:lpstr>
      <vt:lpstr>The CLEAR PROPERTY</vt:lpstr>
      <vt:lpstr>The CLEAR PROPERTY</vt:lpstr>
      <vt:lpstr>The CLEAR PROPERTY</vt:lpstr>
      <vt:lpstr>The CLEAR PROPERTY</vt:lpstr>
      <vt:lpstr>The overflow PROPERTY</vt:lpstr>
      <vt:lpstr>The overflow PROPERTY</vt:lpstr>
      <vt:lpstr>The overflow PROPERTY</vt:lpstr>
      <vt:lpstr>The overflow PROPERTY</vt:lpstr>
      <vt:lpstr>The overflow PROPERTY</vt:lpstr>
      <vt:lpstr>PowerPoint Presentation</vt:lpstr>
      <vt:lpstr>ASSIGNMENT</vt:lpstr>
      <vt:lpstr>PowerPoint Presentation</vt:lpstr>
      <vt:lpstr>Layout with flexbox</vt:lpstr>
      <vt:lpstr>Layout with flexbox</vt:lpstr>
      <vt:lpstr>Layout with flexbox</vt:lpstr>
      <vt:lpstr>Layout with flexbox</vt:lpstr>
      <vt:lpstr>Layout with flexbox</vt:lpstr>
      <vt:lpstr>Justify-content</vt:lpstr>
      <vt:lpstr>Justify-content</vt:lpstr>
      <vt:lpstr>Align-items</vt:lpstr>
      <vt:lpstr>Align-items</vt:lpstr>
      <vt:lpstr>Layout with flexbox</vt:lpstr>
      <vt:lpstr>PowerPoint Presentation</vt:lpstr>
      <vt:lpstr>ASSIGNMENT</vt:lpstr>
      <vt:lpstr>PowerPoint Presentation</vt:lpstr>
      <vt:lpstr>Web fonts</vt:lpstr>
      <vt:lpstr>Web fonts</vt:lpstr>
      <vt:lpstr>Web fonts</vt:lpstr>
      <vt:lpstr>Web fonts</vt:lpstr>
      <vt:lpstr>Web fonts</vt:lpstr>
      <vt:lpstr>Web fonts</vt:lpstr>
      <vt:lpstr>icon fonts</vt:lpstr>
      <vt:lpstr>PowerPoint Presentation</vt:lpstr>
      <vt:lpstr>Font AWesome</vt:lpstr>
      <vt:lpstr>Web fonts</vt:lpstr>
      <vt:lpstr>Web fonts</vt:lpstr>
      <vt:lpstr>@Font-face</vt:lpstr>
      <vt:lpstr>@Font-face</vt:lpstr>
      <vt:lpstr>PowerPoint Presentation</vt:lpstr>
      <vt:lpstr>ASSIGNMENT</vt:lpstr>
      <vt:lpstr>PowerPoint Presentation</vt:lpstr>
      <vt:lpstr>Mobile first</vt:lpstr>
      <vt:lpstr>Responsive != adaptive</vt:lpstr>
      <vt:lpstr>Example – mobile</vt:lpstr>
      <vt:lpstr>Example – desktop</vt:lpstr>
      <vt:lpstr>Media queries</vt:lpstr>
      <vt:lpstr>Media queries</vt:lpstr>
      <vt:lpstr>Media queries</vt:lpstr>
      <vt:lpstr>Media queries</vt:lpstr>
      <vt:lpstr>Media queries</vt:lpstr>
      <vt:lpstr>Media queries - example</vt:lpstr>
      <vt:lpstr>PowerPoint Presentation</vt:lpstr>
      <vt:lpstr>ASSIGNMENT</vt:lpstr>
      <vt:lpstr>PowerPoint Presentation</vt:lpstr>
      <vt:lpstr>HOMEWORK</vt:lpstr>
      <vt:lpstr>example</vt:lpstr>
      <vt:lpstr>Example</vt:lpstr>
      <vt:lpstr>Example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Rebeckah Johnson</cp:lastModifiedBy>
  <cp:revision>391</cp:revision>
  <dcterms:created xsi:type="dcterms:W3CDTF">2017-02-22T17:39:57Z</dcterms:created>
  <dcterms:modified xsi:type="dcterms:W3CDTF">2019-03-07T18:44:49Z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beck.johnson@avanade.com</vt:lpwstr>
  </property>
  <property fmtid="{D5CDD505-2E9C-101B-9397-08002B2CF9AE}" pid="5" name="MSIP_Label_236020b0-6d69-48c1-9bb5-c586c1062b70_SetDate">
    <vt:lpwstr>2019-02-25T18:33:55.5834959Z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Owner">
    <vt:lpwstr>beck.johnson@avanade.com</vt:lpwstr>
  </property>
  <property fmtid="{D5CDD505-2E9C-101B-9397-08002B2CF9AE}" pid="12" name="MSIP_Label_5fae8262-b78e-4366-8929-a5d6aac95320_SetDate">
    <vt:lpwstr>2019-02-25T18:33:55.5834959Z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pplication">
    <vt:lpwstr>Microsoft Azure Information Protection</vt:lpwstr>
  </property>
  <property fmtid="{D5CDD505-2E9C-101B-9397-08002B2CF9AE}" pid="15" name="MSIP_Label_5fae8262-b78e-4366-8929-a5d6aac95320_Parent">
    <vt:lpwstr>236020b0-6d69-48c1-9bb5-c586c1062b70</vt:lpwstr>
  </property>
  <property fmtid="{D5CDD505-2E9C-101B-9397-08002B2CF9AE}" pid="16" name="MSIP_Label_5fae8262-b78e-4366-8929-a5d6aac95320_Extended_MSFT_Method">
    <vt:lpwstr>Automatic</vt:lpwstr>
  </property>
  <property fmtid="{D5CDD505-2E9C-101B-9397-08002B2CF9AE}" pid="17" name="Sensitivity">
    <vt:lpwstr>Confidential Recipients Have Full Control</vt:lpwstr>
  </property>
</Properties>
</file>